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Play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lay-bold.fntdata"/><Relationship Id="rId52" Type="http://schemas.openxmlformats.org/officeDocument/2006/relationships/font" Target="fonts/Play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3723d94b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3723d94b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50c1fd63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50c1fd63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50c1fd63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150c1fd6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50c1fd63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50c1fd63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50c1fd63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50c1fd63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50c1fd634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150c1fd634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3150c1fd634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50c1fd63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50c1fd63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50c1fd634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50c1fd634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50c1fd634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150c1fd634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50c1fd634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50c1fd634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50c1fd634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150c1fd63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3723d94b1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3723d94b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5eccaacc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5eccaacc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5eccaacc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15eccaacc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5eccaacc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5eccaac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5eccaaccd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15eccaaccd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g315eccaaccd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5eccaaccd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5eccaaccd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15eccaaccd_1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315eccaaccd_1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315eccaaccd_1_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5eccaaccd_1_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15eccaaccd_1_3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315eccaaccd_1_3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5eccaaccd_1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15eccaaccd_1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5eccaac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15eccaac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15eccaaccd_1_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315eccaaccd_1_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315eccaaccd_1_7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3723d94b1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3723d94b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15eccaaccd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15eccaaccd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внутреннее/внешнее хранилища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внутреннее: показать приложение с ФС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внешнее: пермишн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15eccaaccd_1_1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315eccaaccd_1_1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зависимость на версию андроид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30+ андроид – запрашиваем пермишены</a:t>
            </a:r>
            <a:endParaRPr/>
          </a:p>
        </p:txBody>
      </p:sp>
      <p:sp>
        <p:nvSpPr>
          <p:cNvPr id="580" name="Google Shape;580;g315eccaaccd_1_1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5eccaaccd_1_14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15eccaaccd_1_1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315eccaaccd_1_14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5eccaaccd_1_1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315eccaaccd_1_1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315eccaaccd_1_18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5eccaaccd_1_2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15eccaaccd_1_2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g315eccaaccd_1_2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5eccaaccd_1_2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15eccaaccd_1_2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5eccaaccd_1_2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15eccaaccd_1_2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5eccaaccd_1_2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15eccaaccd_1_2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5eccaaccd_1_2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15eccaaccd_1_2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5eccaaccd_1_2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5eccaaccd_1_2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3723d94b1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3723d94b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5eccaaccd_1_25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315eccaaccd_1_25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g315eccaaccd_1_25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5eccaaccd_1_29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315eccaaccd_1_29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g315eccaaccd_1_29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15eccaaccd_1_3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315eccaaccd_1_3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315eccaaccd_1_3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5eccaaccd_1_36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315eccaaccd_1_36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315eccaaccd_1_36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5eccaaccd_1_39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315eccaaccd_1_39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315eccaaccd_1_39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15eccaaccd_1_4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315eccaaccd_1_4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g315eccaaccd_1_4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5eccaaccd_1_4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5eccaaccd_1_4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50c1fd6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50c1fd6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50c1fd63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50c1fd63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безопасность: проблемы с доступо к данным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5eccaaccd_1_4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5eccaaccd_1_4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5eccaaccd_1_4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5eccaaccd_1_4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5eccaaccd_1_4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15eccaaccd_1_4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315eccaaccd_1_47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/>
          <p:nvPr/>
        </p:nvSpPr>
        <p:spPr>
          <a:xfrm>
            <a:off x="2299845" y="0"/>
            <a:ext cx="6855980" cy="5143488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 txBox="1"/>
          <p:nvPr>
            <p:ph idx="1" type="body"/>
          </p:nvPr>
        </p:nvSpPr>
        <p:spPr>
          <a:xfrm>
            <a:off x="494110" y="2480579"/>
            <a:ext cx="7668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2"/>
          <p:cNvSpPr txBox="1"/>
          <p:nvPr>
            <p:ph type="title"/>
          </p:nvPr>
        </p:nvSpPr>
        <p:spPr>
          <a:xfrm>
            <a:off x="466696" y="789157"/>
            <a:ext cx="7665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3" name="Google Shape;53;p2"/>
          <p:cNvGrpSpPr/>
          <p:nvPr/>
        </p:nvGrpSpPr>
        <p:grpSpPr>
          <a:xfrm>
            <a:off x="493684" y="4127892"/>
            <a:ext cx="522780" cy="522780"/>
            <a:chOff x="658245" y="5503856"/>
            <a:chExt cx="697039" cy="697040"/>
          </a:xfrm>
        </p:grpSpPr>
        <p:grpSp>
          <p:nvGrpSpPr>
            <p:cNvPr id="54" name="Google Shape;54;p2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"/>
            <p:cNvSpPr/>
            <p:nvPr/>
          </p:nvSpPr>
          <p:spPr>
            <a:xfrm>
              <a:off x="775543" y="5715464"/>
              <a:ext cx="462862" cy="290556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4733926" y="519113"/>
            <a:ext cx="3906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2" type="body"/>
          </p:nvPr>
        </p:nvSpPr>
        <p:spPr>
          <a:xfrm>
            <a:off x="503635" y="1530667"/>
            <a:ext cx="40683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508001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body"/>
          </p:nvPr>
        </p:nvSpPr>
        <p:spPr>
          <a:xfrm>
            <a:off x="4648203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508001" y="519113"/>
            <a:ext cx="3874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4454817" y="0"/>
            <a:ext cx="46891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94110" y="3272385"/>
            <a:ext cx="7668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503635" y="1329929"/>
            <a:ext cx="7668000" cy="1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b="1" i="0" sz="12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0858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2pPr>
            <a:lvl3pPr indent="-10858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−"/>
              <a:defRPr sz="13500">
                <a:latin typeface="Arial"/>
                <a:ea typeface="Arial"/>
                <a:cs typeface="Arial"/>
                <a:sym typeface="Arial"/>
              </a:defRPr>
            </a:lvl3pPr>
            <a:lvl4pPr indent="-1085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4pPr>
            <a:lvl5pPr indent="-1085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4454817" y="0"/>
            <a:ext cx="46891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504640" y="2909032"/>
            <a:ext cx="60984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b="1" i="0" sz="8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504639" y="4286570"/>
            <a:ext cx="6098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3" type="body"/>
          </p:nvPr>
        </p:nvSpPr>
        <p:spPr>
          <a:xfrm>
            <a:off x="503635" y="784138"/>
            <a:ext cx="60984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b="1" i="0" sz="8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4" type="body"/>
          </p:nvPr>
        </p:nvSpPr>
        <p:spPr>
          <a:xfrm>
            <a:off x="503635" y="2161676"/>
            <a:ext cx="6098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503636" y="1329929"/>
            <a:ext cx="38517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4573004" y="2898025"/>
            <a:ext cx="4062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b="1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3" type="body"/>
          </p:nvPr>
        </p:nvSpPr>
        <p:spPr>
          <a:xfrm>
            <a:off x="4573004" y="3793571"/>
            <a:ext cx="40629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4" type="body"/>
          </p:nvPr>
        </p:nvSpPr>
        <p:spPr>
          <a:xfrm>
            <a:off x="4572000" y="1329929"/>
            <a:ext cx="4062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b="1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5" type="body"/>
          </p:nvPr>
        </p:nvSpPr>
        <p:spPr>
          <a:xfrm>
            <a:off x="4572000" y="2225475"/>
            <a:ext cx="40629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4573004" y="2898025"/>
            <a:ext cx="4062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b="1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2" type="body"/>
          </p:nvPr>
        </p:nvSpPr>
        <p:spPr>
          <a:xfrm>
            <a:off x="4573004" y="3793571"/>
            <a:ext cx="40629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3" type="body"/>
          </p:nvPr>
        </p:nvSpPr>
        <p:spPr>
          <a:xfrm>
            <a:off x="4572000" y="1329929"/>
            <a:ext cx="4062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b="1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4" type="body"/>
          </p:nvPr>
        </p:nvSpPr>
        <p:spPr>
          <a:xfrm>
            <a:off x="4572000" y="2225475"/>
            <a:ext cx="40629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5" type="body"/>
          </p:nvPr>
        </p:nvSpPr>
        <p:spPr>
          <a:xfrm>
            <a:off x="510009" y="2898025"/>
            <a:ext cx="39297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b="1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6" type="body"/>
          </p:nvPr>
        </p:nvSpPr>
        <p:spPr>
          <a:xfrm>
            <a:off x="510008" y="3793571"/>
            <a:ext cx="3929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7" type="body"/>
          </p:nvPr>
        </p:nvSpPr>
        <p:spPr>
          <a:xfrm>
            <a:off x="509005" y="1329929"/>
            <a:ext cx="39297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b="1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8" type="body"/>
          </p:nvPr>
        </p:nvSpPr>
        <p:spPr>
          <a:xfrm>
            <a:off x="509005" y="2225475"/>
            <a:ext cx="3929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4008764" y="462915"/>
            <a:ext cx="2084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2" type="body"/>
          </p:nvPr>
        </p:nvSpPr>
        <p:spPr>
          <a:xfrm>
            <a:off x="4008763" y="1215331"/>
            <a:ext cx="208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3" type="body"/>
          </p:nvPr>
        </p:nvSpPr>
        <p:spPr>
          <a:xfrm>
            <a:off x="4008764" y="2010590"/>
            <a:ext cx="2084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4" type="body"/>
          </p:nvPr>
        </p:nvSpPr>
        <p:spPr>
          <a:xfrm>
            <a:off x="4008763" y="2763006"/>
            <a:ext cx="208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5" type="body"/>
          </p:nvPr>
        </p:nvSpPr>
        <p:spPr>
          <a:xfrm>
            <a:off x="6318348" y="462915"/>
            <a:ext cx="2084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6" type="body"/>
          </p:nvPr>
        </p:nvSpPr>
        <p:spPr>
          <a:xfrm>
            <a:off x="6318347" y="1215332"/>
            <a:ext cx="208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7" type="body"/>
          </p:nvPr>
        </p:nvSpPr>
        <p:spPr>
          <a:xfrm>
            <a:off x="6318349" y="2010590"/>
            <a:ext cx="2084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8" type="body"/>
          </p:nvPr>
        </p:nvSpPr>
        <p:spPr>
          <a:xfrm>
            <a:off x="6318347" y="2763006"/>
            <a:ext cx="208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9" type="body"/>
          </p:nvPr>
        </p:nvSpPr>
        <p:spPr>
          <a:xfrm>
            <a:off x="501261" y="1871847"/>
            <a:ext cx="25380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type="title"/>
          </p:nvPr>
        </p:nvSpPr>
        <p:spPr>
          <a:xfrm>
            <a:off x="508001" y="519113"/>
            <a:ext cx="25245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idx="1" type="body"/>
          </p:nvPr>
        </p:nvSpPr>
        <p:spPr>
          <a:xfrm>
            <a:off x="494110" y="2480579"/>
            <a:ext cx="7668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3"/>
          <p:cNvSpPr txBox="1"/>
          <p:nvPr>
            <p:ph type="title"/>
          </p:nvPr>
        </p:nvSpPr>
        <p:spPr>
          <a:xfrm>
            <a:off x="466696" y="789157"/>
            <a:ext cx="7665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1" name="Google Shape;61;p3"/>
          <p:cNvGrpSpPr/>
          <p:nvPr/>
        </p:nvGrpSpPr>
        <p:grpSpPr>
          <a:xfrm>
            <a:off x="493684" y="4127892"/>
            <a:ext cx="522780" cy="522780"/>
            <a:chOff x="658245" y="5503856"/>
            <a:chExt cx="697039" cy="697040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" name="Google Shape;65;p3"/>
            <p:cNvSpPr/>
            <p:nvPr/>
          </p:nvSpPr>
          <p:spPr>
            <a:xfrm>
              <a:off x="775543" y="5715464"/>
              <a:ext cx="462862" cy="290556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4008765" y="462915"/>
            <a:ext cx="1863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2" type="body"/>
          </p:nvPr>
        </p:nvSpPr>
        <p:spPr>
          <a:xfrm>
            <a:off x="4008765" y="1089577"/>
            <a:ext cx="1863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3" type="body"/>
          </p:nvPr>
        </p:nvSpPr>
        <p:spPr>
          <a:xfrm>
            <a:off x="6281824" y="462915"/>
            <a:ext cx="1863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4" type="body"/>
          </p:nvPr>
        </p:nvSpPr>
        <p:spPr>
          <a:xfrm>
            <a:off x="6281824" y="1089577"/>
            <a:ext cx="1863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5" type="body"/>
          </p:nvPr>
        </p:nvSpPr>
        <p:spPr>
          <a:xfrm>
            <a:off x="4008765" y="1719992"/>
            <a:ext cx="1863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6" type="body"/>
          </p:nvPr>
        </p:nvSpPr>
        <p:spPr>
          <a:xfrm>
            <a:off x="4008765" y="2346653"/>
            <a:ext cx="1863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7" type="body"/>
          </p:nvPr>
        </p:nvSpPr>
        <p:spPr>
          <a:xfrm>
            <a:off x="6281824" y="1719992"/>
            <a:ext cx="1863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8" type="body"/>
          </p:nvPr>
        </p:nvSpPr>
        <p:spPr>
          <a:xfrm>
            <a:off x="6281824" y="2346654"/>
            <a:ext cx="1863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9" type="body"/>
          </p:nvPr>
        </p:nvSpPr>
        <p:spPr>
          <a:xfrm>
            <a:off x="4008765" y="2978617"/>
            <a:ext cx="1863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3" type="body"/>
          </p:nvPr>
        </p:nvSpPr>
        <p:spPr>
          <a:xfrm>
            <a:off x="4008765" y="3605279"/>
            <a:ext cx="1863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4" type="body"/>
          </p:nvPr>
        </p:nvSpPr>
        <p:spPr>
          <a:xfrm>
            <a:off x="6281824" y="2978617"/>
            <a:ext cx="1863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15" type="body"/>
          </p:nvPr>
        </p:nvSpPr>
        <p:spPr>
          <a:xfrm>
            <a:off x="6281824" y="3605279"/>
            <a:ext cx="1863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16" type="body"/>
          </p:nvPr>
        </p:nvSpPr>
        <p:spPr>
          <a:xfrm>
            <a:off x="503635" y="1872151"/>
            <a:ext cx="25380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508001" y="519113"/>
            <a:ext cx="25245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4007230" y="466331"/>
            <a:ext cx="1323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2" type="body"/>
          </p:nvPr>
        </p:nvSpPr>
        <p:spPr>
          <a:xfrm>
            <a:off x="4007230" y="1079825"/>
            <a:ext cx="1323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3" type="body"/>
          </p:nvPr>
        </p:nvSpPr>
        <p:spPr>
          <a:xfrm>
            <a:off x="5546995" y="466331"/>
            <a:ext cx="1323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4" type="body"/>
          </p:nvPr>
        </p:nvSpPr>
        <p:spPr>
          <a:xfrm>
            <a:off x="5546995" y="1079825"/>
            <a:ext cx="1323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5" type="body"/>
          </p:nvPr>
        </p:nvSpPr>
        <p:spPr>
          <a:xfrm>
            <a:off x="7084004" y="466331"/>
            <a:ext cx="1323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6" type="body"/>
          </p:nvPr>
        </p:nvSpPr>
        <p:spPr>
          <a:xfrm>
            <a:off x="7084004" y="1079825"/>
            <a:ext cx="1323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7" type="body"/>
          </p:nvPr>
        </p:nvSpPr>
        <p:spPr>
          <a:xfrm>
            <a:off x="4007230" y="1893123"/>
            <a:ext cx="1323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8" type="body"/>
          </p:nvPr>
        </p:nvSpPr>
        <p:spPr>
          <a:xfrm>
            <a:off x="4007230" y="2501855"/>
            <a:ext cx="1323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9" type="body"/>
          </p:nvPr>
        </p:nvSpPr>
        <p:spPr>
          <a:xfrm>
            <a:off x="5549751" y="1893123"/>
            <a:ext cx="1323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13" type="body"/>
          </p:nvPr>
        </p:nvSpPr>
        <p:spPr>
          <a:xfrm>
            <a:off x="5549751" y="2501855"/>
            <a:ext cx="1323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14" type="body"/>
          </p:nvPr>
        </p:nvSpPr>
        <p:spPr>
          <a:xfrm>
            <a:off x="7089516" y="1893123"/>
            <a:ext cx="1323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15" type="body"/>
          </p:nvPr>
        </p:nvSpPr>
        <p:spPr>
          <a:xfrm>
            <a:off x="7089516" y="2501855"/>
            <a:ext cx="1323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6" type="body"/>
          </p:nvPr>
        </p:nvSpPr>
        <p:spPr>
          <a:xfrm>
            <a:off x="4007230" y="3261598"/>
            <a:ext cx="1323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7" type="body"/>
          </p:nvPr>
        </p:nvSpPr>
        <p:spPr>
          <a:xfrm>
            <a:off x="4007230" y="3867949"/>
            <a:ext cx="1323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8" type="body"/>
          </p:nvPr>
        </p:nvSpPr>
        <p:spPr>
          <a:xfrm>
            <a:off x="5546995" y="3261598"/>
            <a:ext cx="1323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9" type="body"/>
          </p:nvPr>
        </p:nvSpPr>
        <p:spPr>
          <a:xfrm>
            <a:off x="5546995" y="3867949"/>
            <a:ext cx="1323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20" type="body"/>
          </p:nvPr>
        </p:nvSpPr>
        <p:spPr>
          <a:xfrm>
            <a:off x="7084004" y="3261598"/>
            <a:ext cx="1323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2"/>
          <p:cNvSpPr txBox="1"/>
          <p:nvPr>
            <p:ph idx="21" type="body"/>
          </p:nvPr>
        </p:nvSpPr>
        <p:spPr>
          <a:xfrm>
            <a:off x="7084004" y="3867949"/>
            <a:ext cx="1323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22" type="body"/>
          </p:nvPr>
        </p:nvSpPr>
        <p:spPr>
          <a:xfrm>
            <a:off x="503635" y="1865450"/>
            <a:ext cx="25380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508001" y="519113"/>
            <a:ext cx="25245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503635" y="1539172"/>
            <a:ext cx="1932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2" type="body"/>
          </p:nvPr>
        </p:nvSpPr>
        <p:spPr>
          <a:xfrm>
            <a:off x="503635" y="2210858"/>
            <a:ext cx="19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3" type="body"/>
          </p:nvPr>
        </p:nvSpPr>
        <p:spPr>
          <a:xfrm>
            <a:off x="2575088" y="1539172"/>
            <a:ext cx="1932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4" type="body"/>
          </p:nvPr>
        </p:nvSpPr>
        <p:spPr>
          <a:xfrm>
            <a:off x="2575088" y="2210858"/>
            <a:ext cx="19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5" type="body"/>
          </p:nvPr>
        </p:nvSpPr>
        <p:spPr>
          <a:xfrm>
            <a:off x="4646541" y="1539172"/>
            <a:ext cx="1932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6" type="body"/>
          </p:nvPr>
        </p:nvSpPr>
        <p:spPr>
          <a:xfrm>
            <a:off x="4646541" y="2210858"/>
            <a:ext cx="19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7" type="body"/>
          </p:nvPr>
        </p:nvSpPr>
        <p:spPr>
          <a:xfrm>
            <a:off x="6717995" y="1539172"/>
            <a:ext cx="1932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8" type="body"/>
          </p:nvPr>
        </p:nvSpPr>
        <p:spPr>
          <a:xfrm>
            <a:off x="6717995" y="2210858"/>
            <a:ext cx="19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9" type="body"/>
          </p:nvPr>
        </p:nvSpPr>
        <p:spPr>
          <a:xfrm>
            <a:off x="503635" y="3106546"/>
            <a:ext cx="1932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13" type="body"/>
          </p:nvPr>
        </p:nvSpPr>
        <p:spPr>
          <a:xfrm>
            <a:off x="503635" y="3773945"/>
            <a:ext cx="19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14" type="body"/>
          </p:nvPr>
        </p:nvSpPr>
        <p:spPr>
          <a:xfrm>
            <a:off x="2575088" y="3106546"/>
            <a:ext cx="1932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15" type="body"/>
          </p:nvPr>
        </p:nvSpPr>
        <p:spPr>
          <a:xfrm>
            <a:off x="2575088" y="3773945"/>
            <a:ext cx="19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16" type="body"/>
          </p:nvPr>
        </p:nvSpPr>
        <p:spPr>
          <a:xfrm>
            <a:off x="4646541" y="3106546"/>
            <a:ext cx="1932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17" type="body"/>
          </p:nvPr>
        </p:nvSpPr>
        <p:spPr>
          <a:xfrm>
            <a:off x="4646541" y="3773945"/>
            <a:ext cx="19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18" type="body"/>
          </p:nvPr>
        </p:nvSpPr>
        <p:spPr>
          <a:xfrm>
            <a:off x="6717995" y="3106546"/>
            <a:ext cx="19320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19" type="body"/>
          </p:nvPr>
        </p:nvSpPr>
        <p:spPr>
          <a:xfrm>
            <a:off x="6717995" y="3773945"/>
            <a:ext cx="19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type="title"/>
          </p:nvPr>
        </p:nvSpPr>
        <p:spPr>
          <a:xfrm>
            <a:off x="508000" y="519113"/>
            <a:ext cx="815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21330" y="519113"/>
            <a:ext cx="1991783" cy="41314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>
            <p:ph idx="2" type="pic"/>
          </p:nvPr>
        </p:nvSpPr>
        <p:spPr>
          <a:xfrm>
            <a:off x="5825684" y="757196"/>
            <a:ext cx="1792200" cy="37755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4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503636" y="1541978"/>
            <a:ext cx="40641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503636" y="1541978"/>
            <a:ext cx="34974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89066" y="519113"/>
            <a:ext cx="1991783" cy="41314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25"/>
          <p:cNvSpPr/>
          <p:nvPr>
            <p:ph idx="2" type="pic"/>
          </p:nvPr>
        </p:nvSpPr>
        <p:spPr>
          <a:xfrm>
            <a:off x="6793420" y="757196"/>
            <a:ext cx="1792200" cy="37755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53097" y="519113"/>
            <a:ext cx="1991783" cy="413147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>
            <p:ph idx="3" type="pic"/>
          </p:nvPr>
        </p:nvSpPr>
        <p:spPr>
          <a:xfrm>
            <a:off x="4757451" y="757196"/>
            <a:ext cx="1792200" cy="37755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5137549" y="1541978"/>
            <a:ext cx="34974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type="title"/>
          </p:nvPr>
        </p:nvSpPr>
        <p:spPr>
          <a:xfrm>
            <a:off x="5141914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97930" y="519113"/>
            <a:ext cx="1991783" cy="413147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>
            <p:ph idx="2" type="pic"/>
          </p:nvPr>
        </p:nvSpPr>
        <p:spPr>
          <a:xfrm>
            <a:off x="2602285" y="757196"/>
            <a:ext cx="1792200" cy="37755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27" name="Google Shape;22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1962" y="519113"/>
            <a:ext cx="1991783" cy="413147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>
            <p:ph idx="3" type="pic"/>
          </p:nvPr>
        </p:nvSpPr>
        <p:spPr>
          <a:xfrm>
            <a:off x="566316" y="757196"/>
            <a:ext cx="1792200" cy="37755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03330" y="519113"/>
            <a:ext cx="2897562" cy="601028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>
            <p:ph idx="2" type="pic"/>
          </p:nvPr>
        </p:nvSpPr>
        <p:spPr>
          <a:xfrm>
            <a:off x="5455732" y="877895"/>
            <a:ext cx="2593200" cy="5509200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503636" y="1541978"/>
            <a:ext cx="40683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type="title"/>
          </p:nvPr>
        </p:nvSpPr>
        <p:spPr>
          <a:xfrm>
            <a:off x="508001" y="519113"/>
            <a:ext cx="40683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/>
          <p:nvPr/>
        </p:nvSpPr>
        <p:spPr>
          <a:xfrm>
            <a:off x="5936489" y="599276"/>
            <a:ext cx="1886700" cy="3990900"/>
          </a:xfrm>
          <a:prstGeom prst="roundRect">
            <a:avLst>
              <a:gd fmla="val 9524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>
            <p:ph idx="2" type="pic"/>
          </p:nvPr>
        </p:nvSpPr>
        <p:spPr>
          <a:xfrm>
            <a:off x="5970248" y="596570"/>
            <a:ext cx="1821600" cy="3971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8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503636" y="1541978"/>
            <a:ext cx="40641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28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91181" y="339212"/>
            <a:ext cx="2377287" cy="449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503636" y="1541978"/>
            <a:ext cx="34974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46" name="Google Shape;246;p29"/>
          <p:cNvGrpSpPr/>
          <p:nvPr/>
        </p:nvGrpSpPr>
        <p:grpSpPr>
          <a:xfrm>
            <a:off x="6462412" y="339188"/>
            <a:ext cx="2377170" cy="4493318"/>
            <a:chOff x="7488229" y="591001"/>
            <a:chExt cx="2987145" cy="5646290"/>
          </a:xfrm>
        </p:grpSpPr>
        <p:sp>
          <p:nvSpPr>
            <p:cNvPr id="247" name="Google Shape;247;p29"/>
            <p:cNvSpPr/>
            <p:nvPr/>
          </p:nvSpPr>
          <p:spPr>
            <a:xfrm>
              <a:off x="7796469" y="917781"/>
              <a:ext cx="2370600" cy="5014500"/>
            </a:xfrm>
            <a:prstGeom prst="roundRect">
              <a:avLst>
                <a:gd fmla="val 9524" name="adj"/>
              </a:avLst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5" cy="56462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29"/>
          <p:cNvSpPr/>
          <p:nvPr>
            <p:ph idx="2" type="pic"/>
          </p:nvPr>
        </p:nvSpPr>
        <p:spPr>
          <a:xfrm>
            <a:off x="6741773" y="596570"/>
            <a:ext cx="1821600" cy="3971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50" name="Google Shape;250;p29"/>
          <p:cNvGrpSpPr/>
          <p:nvPr/>
        </p:nvGrpSpPr>
        <p:grpSpPr>
          <a:xfrm>
            <a:off x="4312354" y="339188"/>
            <a:ext cx="2377170" cy="4493318"/>
            <a:chOff x="7488230" y="591001"/>
            <a:chExt cx="2987145" cy="5646290"/>
          </a:xfrm>
        </p:grpSpPr>
        <p:sp>
          <p:nvSpPr>
            <p:cNvPr id="251" name="Google Shape;251;p29"/>
            <p:cNvSpPr/>
            <p:nvPr/>
          </p:nvSpPr>
          <p:spPr>
            <a:xfrm>
              <a:off x="7796469" y="917781"/>
              <a:ext cx="2370600" cy="5014500"/>
            </a:xfrm>
            <a:prstGeom prst="roundRect">
              <a:avLst>
                <a:gd fmla="val 9524" name="adj"/>
              </a:avLst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5" cy="56462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29"/>
          <p:cNvSpPr/>
          <p:nvPr>
            <p:ph idx="3" type="pic"/>
          </p:nvPr>
        </p:nvSpPr>
        <p:spPr>
          <a:xfrm>
            <a:off x="4591715" y="596570"/>
            <a:ext cx="1821600" cy="3971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5137549" y="1541978"/>
            <a:ext cx="34974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type="title"/>
          </p:nvPr>
        </p:nvSpPr>
        <p:spPr>
          <a:xfrm>
            <a:off x="5141914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58" name="Google Shape;258;p30"/>
          <p:cNvGrpSpPr/>
          <p:nvPr/>
        </p:nvGrpSpPr>
        <p:grpSpPr>
          <a:xfrm>
            <a:off x="2471437" y="339188"/>
            <a:ext cx="2377170" cy="4493318"/>
            <a:chOff x="7488230" y="591001"/>
            <a:chExt cx="2987145" cy="5646290"/>
          </a:xfrm>
        </p:grpSpPr>
        <p:sp>
          <p:nvSpPr>
            <p:cNvPr id="259" name="Google Shape;259;p30"/>
            <p:cNvSpPr/>
            <p:nvPr/>
          </p:nvSpPr>
          <p:spPr>
            <a:xfrm>
              <a:off x="7796469" y="917781"/>
              <a:ext cx="2370600" cy="5014500"/>
            </a:xfrm>
            <a:prstGeom prst="roundRect">
              <a:avLst>
                <a:gd fmla="val 9524" name="adj"/>
              </a:avLst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5" cy="56462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30"/>
          <p:cNvSpPr/>
          <p:nvPr>
            <p:ph idx="2" type="pic"/>
          </p:nvPr>
        </p:nvSpPr>
        <p:spPr>
          <a:xfrm>
            <a:off x="2750798" y="596570"/>
            <a:ext cx="1821600" cy="3971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30"/>
          <p:cNvSpPr/>
          <p:nvPr/>
        </p:nvSpPr>
        <p:spPr>
          <a:xfrm>
            <a:off x="566981" y="599276"/>
            <a:ext cx="1886700" cy="3990900"/>
          </a:xfrm>
          <a:prstGeom prst="roundRect">
            <a:avLst>
              <a:gd fmla="val 9524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0"/>
          <p:cNvSpPr/>
          <p:nvPr>
            <p:ph idx="3" type="pic"/>
          </p:nvPr>
        </p:nvSpPr>
        <p:spPr>
          <a:xfrm>
            <a:off x="600740" y="596570"/>
            <a:ext cx="1821600" cy="3971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1673" y="339212"/>
            <a:ext cx="2377287" cy="449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4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4733925" y="-1"/>
            <a:ext cx="44100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"/>
          <p:cNvSpPr txBox="1"/>
          <p:nvPr>
            <p:ph type="title"/>
          </p:nvPr>
        </p:nvSpPr>
        <p:spPr>
          <a:xfrm>
            <a:off x="452379" y="839974"/>
            <a:ext cx="34659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>
            <a:off x="5631296" y="743547"/>
            <a:ext cx="2517000" cy="5412000"/>
          </a:xfrm>
          <a:prstGeom prst="roundRect">
            <a:avLst>
              <a:gd fmla="val 9524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1"/>
          <p:cNvSpPr/>
          <p:nvPr>
            <p:ph idx="2" type="pic"/>
          </p:nvPr>
        </p:nvSpPr>
        <p:spPr>
          <a:xfrm>
            <a:off x="5647982" y="743547"/>
            <a:ext cx="2483700" cy="5373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503636" y="1541978"/>
            <a:ext cx="40683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508001" y="519113"/>
            <a:ext cx="40683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9296" y="373510"/>
            <a:ext cx="3227657" cy="6100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>
            <p:ph idx="2" type="pic"/>
          </p:nvPr>
        </p:nvSpPr>
        <p:spPr>
          <a:xfrm>
            <a:off x="4253310" y="1562404"/>
            <a:ext cx="4399800" cy="269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74" name="Google Shape;27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7675" y="1329929"/>
            <a:ext cx="4401743" cy="2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503636" y="132992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type="title"/>
          </p:nvPr>
        </p:nvSpPr>
        <p:spPr>
          <a:xfrm>
            <a:off x="508000" y="519113"/>
            <a:ext cx="8151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33"/>
          <p:cNvSpPr txBox="1"/>
          <p:nvPr>
            <p:ph idx="2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85" name="Google Shape;285;p34"/>
          <p:cNvSpPr txBox="1"/>
          <p:nvPr>
            <p:ph idx="11" type="ftr"/>
          </p:nvPr>
        </p:nvSpPr>
        <p:spPr>
          <a:xfrm>
            <a:off x="503636" y="125986"/>
            <a:ext cx="34974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34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5152628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5148263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/>
          <p:nvPr>
            <p:ph idx="2" type="pic"/>
          </p:nvPr>
        </p:nvSpPr>
        <p:spPr>
          <a:xfrm>
            <a:off x="4572000" y="519113"/>
            <a:ext cx="4077900" cy="31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4572000" y="3860411"/>
            <a:ext cx="4087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36"/>
          <p:cNvSpPr txBox="1"/>
          <p:nvPr>
            <p:ph idx="3" type="body"/>
          </p:nvPr>
        </p:nvSpPr>
        <p:spPr>
          <a:xfrm>
            <a:off x="4572000" y="4164806"/>
            <a:ext cx="408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idx="4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>
            <p:ph idx="2" type="pic"/>
          </p:nvPr>
        </p:nvSpPr>
        <p:spPr>
          <a:xfrm>
            <a:off x="1206062" y="1329928"/>
            <a:ext cx="2367300" cy="236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37"/>
          <p:cNvSpPr txBox="1"/>
          <p:nvPr>
            <p:ph type="title"/>
          </p:nvPr>
        </p:nvSpPr>
        <p:spPr>
          <a:xfrm>
            <a:off x="4005263" y="1650891"/>
            <a:ext cx="36690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4003199" y="2580873"/>
            <a:ext cx="36708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3" name="Google Shape;303;p3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/>
          <p:nvPr>
            <p:ph idx="2" type="pic"/>
          </p:nvPr>
        </p:nvSpPr>
        <p:spPr>
          <a:xfrm>
            <a:off x="4012298" y="600075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8"/>
          <p:cNvSpPr/>
          <p:nvPr>
            <p:ph idx="3" type="pic"/>
          </p:nvPr>
        </p:nvSpPr>
        <p:spPr>
          <a:xfrm>
            <a:off x="5212970" y="600075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38"/>
          <p:cNvSpPr/>
          <p:nvPr>
            <p:ph idx="4" type="pic"/>
          </p:nvPr>
        </p:nvSpPr>
        <p:spPr>
          <a:xfrm>
            <a:off x="6383398" y="600075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38"/>
          <p:cNvSpPr/>
          <p:nvPr>
            <p:ph idx="5" type="pic"/>
          </p:nvPr>
        </p:nvSpPr>
        <p:spPr>
          <a:xfrm>
            <a:off x="7584071" y="600075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8"/>
          <p:cNvSpPr/>
          <p:nvPr>
            <p:ph idx="6" type="pic"/>
          </p:nvPr>
        </p:nvSpPr>
        <p:spPr>
          <a:xfrm>
            <a:off x="4012298" y="1686479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8"/>
          <p:cNvSpPr/>
          <p:nvPr>
            <p:ph idx="7" type="pic"/>
          </p:nvPr>
        </p:nvSpPr>
        <p:spPr>
          <a:xfrm>
            <a:off x="5212970" y="1686479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8" type="pic"/>
          </p:nvPr>
        </p:nvSpPr>
        <p:spPr>
          <a:xfrm>
            <a:off x="6383398" y="1686479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/>
          <p:nvPr>
            <p:ph idx="9" type="pic"/>
          </p:nvPr>
        </p:nvSpPr>
        <p:spPr>
          <a:xfrm>
            <a:off x="7584071" y="1686479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8"/>
          <p:cNvSpPr/>
          <p:nvPr>
            <p:ph idx="13" type="pic"/>
          </p:nvPr>
        </p:nvSpPr>
        <p:spPr>
          <a:xfrm>
            <a:off x="4012298" y="2772884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/>
          <p:nvPr>
            <p:ph idx="14" type="pic"/>
          </p:nvPr>
        </p:nvSpPr>
        <p:spPr>
          <a:xfrm>
            <a:off x="5212970" y="2772884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38"/>
          <p:cNvSpPr/>
          <p:nvPr>
            <p:ph idx="15" type="pic"/>
          </p:nvPr>
        </p:nvSpPr>
        <p:spPr>
          <a:xfrm>
            <a:off x="6383398" y="2772884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38"/>
          <p:cNvSpPr/>
          <p:nvPr>
            <p:ph idx="16" type="pic"/>
          </p:nvPr>
        </p:nvSpPr>
        <p:spPr>
          <a:xfrm>
            <a:off x="7584071" y="2772884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8"/>
          <p:cNvSpPr/>
          <p:nvPr>
            <p:ph idx="17" type="pic"/>
          </p:nvPr>
        </p:nvSpPr>
        <p:spPr>
          <a:xfrm>
            <a:off x="4012298" y="3859287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38"/>
          <p:cNvSpPr/>
          <p:nvPr>
            <p:ph idx="18" type="pic"/>
          </p:nvPr>
        </p:nvSpPr>
        <p:spPr>
          <a:xfrm>
            <a:off x="5212970" y="3859287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38"/>
          <p:cNvSpPr/>
          <p:nvPr>
            <p:ph idx="19" type="pic"/>
          </p:nvPr>
        </p:nvSpPr>
        <p:spPr>
          <a:xfrm>
            <a:off x="6383398" y="3859287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38"/>
          <p:cNvSpPr/>
          <p:nvPr>
            <p:ph idx="20" type="pic"/>
          </p:nvPr>
        </p:nvSpPr>
        <p:spPr>
          <a:xfrm>
            <a:off x="7584071" y="3859287"/>
            <a:ext cx="818700" cy="8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503635" y="1913210"/>
            <a:ext cx="25290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2" name="Google Shape;322;p38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38"/>
          <p:cNvSpPr txBox="1"/>
          <p:nvPr>
            <p:ph type="title"/>
          </p:nvPr>
        </p:nvSpPr>
        <p:spPr>
          <a:xfrm>
            <a:off x="508001" y="519112"/>
            <a:ext cx="25245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/>
        </p:nvSpPr>
        <p:spPr>
          <a:xfrm>
            <a:off x="2260402" y="-786862"/>
            <a:ext cx="1544100" cy="3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100"/>
          </a:p>
        </p:txBody>
      </p:sp>
      <p:sp>
        <p:nvSpPr>
          <p:cNvPr id="326" name="Google Shape;326;p39"/>
          <p:cNvSpPr txBox="1"/>
          <p:nvPr>
            <p:ph idx="1" type="body"/>
          </p:nvPr>
        </p:nvSpPr>
        <p:spPr>
          <a:xfrm>
            <a:off x="4010027" y="533557"/>
            <a:ext cx="46494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7" name="Google Shape;327;p39"/>
          <p:cNvSpPr/>
          <p:nvPr>
            <p:ph idx="2" type="pic"/>
          </p:nvPr>
        </p:nvSpPr>
        <p:spPr>
          <a:xfrm>
            <a:off x="503635" y="600076"/>
            <a:ext cx="2528100" cy="252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39"/>
          <p:cNvSpPr txBox="1"/>
          <p:nvPr>
            <p:ph idx="3" type="body"/>
          </p:nvPr>
        </p:nvSpPr>
        <p:spPr>
          <a:xfrm>
            <a:off x="504444" y="3435317"/>
            <a:ext cx="2529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9" name="Google Shape;329;p39"/>
          <p:cNvSpPr txBox="1"/>
          <p:nvPr>
            <p:ph idx="4" type="body"/>
          </p:nvPr>
        </p:nvSpPr>
        <p:spPr>
          <a:xfrm>
            <a:off x="504444" y="4117626"/>
            <a:ext cx="2528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5" type="body"/>
          </p:nvPr>
        </p:nvSpPr>
        <p:spPr>
          <a:xfrm>
            <a:off x="4010026" y="1487549"/>
            <a:ext cx="46455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>
                <a:solidFill>
                  <a:schemeClr val="dk1"/>
                </a:solidFill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1" name="Google Shape;331;p39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2519363" y="519113"/>
            <a:ext cx="61305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None/>
              <a:defRPr sz="3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p40"/>
          <p:cNvSpPr txBox="1"/>
          <p:nvPr>
            <p:ph idx="2" type="body"/>
          </p:nvPr>
        </p:nvSpPr>
        <p:spPr>
          <a:xfrm>
            <a:off x="2519363" y="4304122"/>
            <a:ext cx="6150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5" name="Google Shape;335;p40"/>
          <p:cNvSpPr txBox="1"/>
          <p:nvPr>
            <p:ph idx="3" type="body"/>
          </p:nvPr>
        </p:nvSpPr>
        <p:spPr>
          <a:xfrm>
            <a:off x="2525110" y="1844566"/>
            <a:ext cx="61305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latin typeface="Play"/>
                <a:ea typeface="Play"/>
                <a:cs typeface="Play"/>
                <a:sym typeface="Play"/>
              </a:defRPr>
            </a:lvl1pPr>
            <a:lvl2pPr indent="-3238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6" name="Google Shape;336;p40"/>
          <p:cNvSpPr txBox="1"/>
          <p:nvPr/>
        </p:nvSpPr>
        <p:spPr>
          <a:xfrm>
            <a:off x="408384" y="-786862"/>
            <a:ext cx="1544100" cy="3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100"/>
          </a:p>
        </p:txBody>
      </p:sp>
      <p:sp>
        <p:nvSpPr>
          <p:cNvPr id="337" name="Google Shape;337;p40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452379" y="839974"/>
            <a:ext cx="34659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1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4733925" y="-1"/>
            <a:ext cx="44100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>
            <p:ph type="title"/>
          </p:nvPr>
        </p:nvSpPr>
        <p:spPr>
          <a:xfrm>
            <a:off x="465535" y="437488"/>
            <a:ext cx="4106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41" name="Google Shape;341;p41"/>
          <p:cNvGrpSpPr/>
          <p:nvPr/>
        </p:nvGrpSpPr>
        <p:grpSpPr>
          <a:xfrm>
            <a:off x="493684" y="4127892"/>
            <a:ext cx="522780" cy="522780"/>
            <a:chOff x="658245" y="5503856"/>
            <a:chExt cx="697039" cy="697040"/>
          </a:xfrm>
        </p:grpSpPr>
        <p:grpSp>
          <p:nvGrpSpPr>
            <p:cNvPr id="342" name="Google Shape;342;p41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343" name="Google Shape;343;p41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41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5" name="Google Shape;345;p41"/>
            <p:cNvSpPr/>
            <p:nvPr/>
          </p:nvSpPr>
          <p:spPr>
            <a:xfrm>
              <a:off x="775543" y="5715464"/>
              <a:ext cx="462862" cy="290556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2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4733925" y="-1"/>
            <a:ext cx="44100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>
            <p:ph type="title"/>
          </p:nvPr>
        </p:nvSpPr>
        <p:spPr>
          <a:xfrm>
            <a:off x="465535" y="3279437"/>
            <a:ext cx="4106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42"/>
          <p:cNvSpPr/>
          <p:nvPr>
            <p:ph idx="2" type="pic"/>
          </p:nvPr>
        </p:nvSpPr>
        <p:spPr>
          <a:xfrm>
            <a:off x="494110" y="519113"/>
            <a:ext cx="966900" cy="96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4733925" y="-1"/>
            <a:ext cx="44100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>
            <p:ph type="title"/>
          </p:nvPr>
        </p:nvSpPr>
        <p:spPr>
          <a:xfrm>
            <a:off x="465535" y="2793662"/>
            <a:ext cx="4106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43"/>
          <p:cNvSpPr/>
          <p:nvPr>
            <p:ph idx="2" type="pic"/>
          </p:nvPr>
        </p:nvSpPr>
        <p:spPr>
          <a:xfrm>
            <a:off x="494110" y="519113"/>
            <a:ext cx="966900" cy="9669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 txBox="1"/>
          <p:nvPr>
            <p:ph idx="1" type="body"/>
          </p:nvPr>
        </p:nvSpPr>
        <p:spPr>
          <a:xfrm>
            <a:off x="494110" y="4381500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 type="title">
  <p:cSld name="TITL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7" name="Google Shape;357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8" name="Google Shape;35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>
            <p:ph type="title"/>
          </p:nvPr>
        </p:nvSpPr>
        <p:spPr>
          <a:xfrm>
            <a:off x="1499563" y="2228964"/>
            <a:ext cx="61449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508001" y="519113"/>
            <a:ext cx="2011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3032522" y="519113"/>
            <a:ext cx="56175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"/>
              <a:buAutoNum type="arabicPeriod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503635" y="1329929"/>
            <a:ext cx="81462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94110" y="1329929"/>
            <a:ext cx="8142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" name="Google Shape;9;p1"/>
          <p:cNvGrpSpPr/>
          <p:nvPr/>
        </p:nvGrpSpPr>
        <p:grpSpPr>
          <a:xfrm>
            <a:off x="0" y="-86073"/>
            <a:ext cx="9141111" cy="48236"/>
            <a:chOff x="0" y="1773238"/>
            <a:chExt cx="12188148" cy="735300"/>
          </a:xfrm>
        </p:grpSpPr>
        <p:cxnSp>
          <p:nvCxnSpPr>
            <p:cNvPr id="10" name="Google Shape;10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" name="Google Shape;29;p1"/>
          <p:cNvGrpSpPr/>
          <p:nvPr/>
        </p:nvGrpSpPr>
        <p:grpSpPr>
          <a:xfrm>
            <a:off x="-2" y="5240307"/>
            <a:ext cx="9141111" cy="48236"/>
            <a:chOff x="0" y="1773238"/>
            <a:chExt cx="12188148" cy="735300"/>
          </a:xfrm>
        </p:grpSpPr>
        <p:cxnSp>
          <p:nvCxnSpPr>
            <p:cNvPr id="30" name="Google Shape;30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3833">
          <p15:clr>
            <a:srgbClr val="FDE53C"/>
          </p15:clr>
        </p15:guide>
        <p15:guide id="5" pos="1910">
          <p15:clr>
            <a:srgbClr val="FDE53C"/>
          </p15:clr>
        </p15:guide>
        <p15:guide id="6" pos="2880">
          <p15:clr>
            <a:srgbClr val="FDE53C"/>
          </p15:clr>
        </p15:guide>
        <p15:guide id="7" orient="horz" pos="327">
          <p15:clr>
            <a:srgbClr val="FDE53C"/>
          </p15:clr>
        </p15:guide>
        <p15:guide id="8" orient="horz" pos="838">
          <p15:clr>
            <a:srgbClr val="FDE53C"/>
          </p15:clr>
        </p15:guide>
        <p15:guide id="9" pos="1587">
          <p15:clr>
            <a:srgbClr val="FDE53C"/>
          </p15:clr>
        </p15:guide>
        <p15:guide id="10" pos="4156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aSCnLVeKlRM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s://habr.com/ru/companies/vk/articles/776728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idx="1" type="body"/>
          </p:nvPr>
        </p:nvSpPr>
        <p:spPr>
          <a:xfrm>
            <a:off x="494110" y="2480579"/>
            <a:ext cx="7668000" cy="207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Осень 2024</a:t>
            </a:r>
            <a:endParaRPr/>
          </a:p>
        </p:txBody>
      </p:sp>
      <p:sp>
        <p:nvSpPr>
          <p:cNvPr id="364" name="Google Shape;364;p45"/>
          <p:cNvSpPr txBox="1"/>
          <p:nvPr>
            <p:ph type="title"/>
          </p:nvPr>
        </p:nvSpPr>
        <p:spPr>
          <a:xfrm>
            <a:off x="466696" y="789157"/>
            <a:ext cx="7665300" cy="13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Хранение данных, Content Provider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>
            <p:ph type="title"/>
          </p:nvPr>
        </p:nvSpPr>
        <p:spPr>
          <a:xfrm>
            <a:off x="452375" y="839975"/>
            <a:ext cx="5631600" cy="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SharedPreferences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Key-value хранилище данных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Ключ – строка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Может хранить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Примитивные типы данных (Boolean, Int, Long, Float)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Строки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Множества строк (Set&lt;String&gt;)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Имеет два метода для сохранения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commit – синхронная запись. </a:t>
            </a:r>
            <a:r>
              <a:rPr i="1" lang="ru"/>
              <a:t>!! Блокирующая операция, не использовать на главном потоке !!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apply – асинхронная запись. Есть риски при смерти процесса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По умолчанию создаётся с Context.MODE_PRIVATE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Mожно найти файл по пути </a:t>
            </a:r>
            <a:r>
              <a:rPr i="1" lang="ru"/>
              <a:t>data/data/</a:t>
            </a:r>
            <a:r>
              <a:rPr b="1" i="1" lang="ru"/>
              <a:t>package.name</a:t>
            </a:r>
            <a:r>
              <a:rPr i="1" lang="ru"/>
              <a:t>/shared_prefs. </a:t>
            </a:r>
            <a:r>
              <a:rPr lang="ru"/>
              <a:t>Пишется в xml</a:t>
            </a:r>
            <a:endParaRPr i="1"/>
          </a:p>
        </p:txBody>
      </p:sp>
      <p:sp>
        <p:nvSpPr>
          <p:cNvPr id="440" name="Google Shape;440;p5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SharedPreferences</a:t>
            </a:r>
            <a:endParaRPr/>
          </a:p>
        </p:txBody>
      </p:sp>
      <p:pic>
        <p:nvPicPr>
          <p:cNvPr id="441" name="Google Shape;441;p55"/>
          <p:cNvPicPr preferRelativeResize="0"/>
          <p:nvPr/>
        </p:nvPicPr>
        <p:blipFill rotWithShape="1">
          <a:blip r:embed="rId3">
            <a:alphaModFix/>
          </a:blip>
          <a:srcRect b="-2997" l="-2997" r="0" t="0"/>
          <a:stretch/>
        </p:blipFill>
        <p:spPr>
          <a:xfrm>
            <a:off x="4392075" y="0"/>
            <a:ext cx="4751923" cy="275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1499563" y="1924164"/>
            <a:ext cx="6144900" cy="13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что с безопасностью?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idx="1" type="body"/>
          </p:nvPr>
        </p:nvSpPr>
        <p:spPr>
          <a:xfrm>
            <a:off x="503635" y="1329929"/>
            <a:ext cx="8146200" cy="33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Данные для шифрования храним отдельно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Увеличивается время выполнения операций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Можно пользоваться EncryptedSharedPreferences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Возникает проблема хранения ключа шифрования</a:t>
            </a:r>
            <a:endParaRPr/>
          </a:p>
        </p:txBody>
      </p:sp>
      <p:sp>
        <p:nvSpPr>
          <p:cNvPr id="452" name="Google Shape;452;p57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добавить шифрование</a:t>
            </a:r>
            <a:endParaRPr/>
          </a:p>
        </p:txBody>
      </p:sp>
      <p:pic>
        <p:nvPicPr>
          <p:cNvPr id="453" name="Google Shape;4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925" y="1666375"/>
            <a:ext cx="4861075" cy="347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8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Android Keystore System</a:t>
            </a:r>
            <a:endParaRPr/>
          </a:p>
        </p:txBody>
      </p:sp>
      <p:sp>
        <p:nvSpPr>
          <p:cNvPr id="460" name="Google Shape;460;p58"/>
          <p:cNvSpPr txBox="1"/>
          <p:nvPr>
            <p:ph idx="1" type="body"/>
          </p:nvPr>
        </p:nvSpPr>
        <p:spPr>
          <a:xfrm>
            <a:off x="381000" y="997446"/>
            <a:ext cx="29838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Для безопасного хранения ключей на устройстве. Гарантирует сохранность материала, даже если процессы приложения будут скомпрометированы.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Можно управлять политикой использования ключей.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… но это лучше уже изучать в рамках безопасности приложения.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Для упрощения работы с таким хранилищем - лучше обратить внимание на фреймворк </a:t>
            </a:r>
            <a:r>
              <a:rPr b="1" lang="ru"/>
              <a:t>google tink</a:t>
            </a:r>
            <a:r>
              <a:rPr lang="ru"/>
              <a:t>.</a:t>
            </a:r>
            <a:endParaRPr/>
          </a:p>
        </p:txBody>
      </p:sp>
      <p:pic>
        <p:nvPicPr>
          <p:cNvPr id="461" name="Google Shape;4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000" y="588325"/>
            <a:ext cx="4660948" cy="43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9"/>
          <p:cNvSpPr txBox="1"/>
          <p:nvPr>
            <p:ph idx="1" type="body"/>
          </p:nvPr>
        </p:nvSpPr>
        <p:spPr>
          <a:xfrm>
            <a:off x="503635" y="1329929"/>
            <a:ext cx="8146200" cy="33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9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Чуть больше про шифрование</a:t>
            </a:r>
            <a:endParaRPr/>
          </a:p>
        </p:txBody>
      </p:sp>
      <p:pic>
        <p:nvPicPr>
          <p:cNvPr id="468" name="Google Shape;4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175" y="1620100"/>
            <a:ext cx="2392425" cy="23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9"/>
          <p:cNvSpPr txBox="1"/>
          <p:nvPr/>
        </p:nvSpPr>
        <p:spPr>
          <a:xfrm>
            <a:off x="1323175" y="4072775"/>
            <a:ext cx="239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Шифруем файлы в Android (</a:t>
            </a:r>
            <a:r>
              <a:rPr lang="ru" sz="1200" u="sng">
                <a:solidFill>
                  <a:schemeClr val="hlink"/>
                </a:solidFill>
                <a:hlinkClick r:id="rId4"/>
              </a:rPr>
              <a:t>Доклад на Mobius</a:t>
            </a:r>
            <a:r>
              <a:rPr lang="ru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70" name="Google Shape;47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975" y="1620100"/>
            <a:ext cx="2392499" cy="23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5400975" y="4072775"/>
            <a:ext cx="23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Обзор актуальных инструментов шифрования (</a:t>
            </a:r>
            <a:r>
              <a:rPr lang="ru" sz="1200" u="sng">
                <a:solidFill>
                  <a:schemeClr val="hlink"/>
                </a:solidFill>
                <a:hlinkClick r:id="rId6"/>
              </a:rPr>
              <a:t>habr</a:t>
            </a:r>
            <a:r>
              <a:rPr lang="ru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type="title"/>
          </p:nvPr>
        </p:nvSpPr>
        <p:spPr>
          <a:xfrm>
            <a:off x="452379" y="839975"/>
            <a:ext cx="3465900" cy="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DataStore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 txBox="1"/>
          <p:nvPr>
            <p:ph idx="1" type="body"/>
          </p:nvPr>
        </p:nvSpPr>
        <p:spPr>
          <a:xfrm>
            <a:off x="507999" y="1329925"/>
            <a:ext cx="8077800" cy="33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Preferences DataStore и </a:t>
            </a:r>
            <a:r>
              <a:rPr lang="ru"/>
              <a:t>Proto DataStore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Типизированный ключ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Поддерживает р</a:t>
            </a:r>
            <a:r>
              <a:rPr lang="ru"/>
              <a:t>а</a:t>
            </a:r>
            <a:r>
              <a:rPr lang="ru"/>
              <a:t>боту с Kotlin Coroutines по умолчанию и rxJava через интероп зависимость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Пишутся в своём формате в </a:t>
            </a:r>
            <a:r>
              <a:rPr lang="ru"/>
              <a:t>Mожно найти файл по пути </a:t>
            </a:r>
            <a:r>
              <a:rPr i="1" lang="ru"/>
              <a:t>data/data/</a:t>
            </a:r>
            <a:r>
              <a:rPr b="1" i="1" lang="ru"/>
              <a:t>package.name</a:t>
            </a:r>
            <a:r>
              <a:rPr i="1" lang="ru"/>
              <a:t>/files/datastore/</a:t>
            </a:r>
            <a:endParaRPr/>
          </a:p>
        </p:txBody>
      </p:sp>
      <p:sp>
        <p:nvSpPr>
          <p:cNvPr id="482" name="Google Shape;482;p61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DataStore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2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Preferences DataStore</a:t>
            </a:r>
            <a:endParaRPr/>
          </a:p>
        </p:txBody>
      </p:sp>
      <p:pic>
        <p:nvPicPr>
          <p:cNvPr id="488" name="Google Shape;4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1002413"/>
            <a:ext cx="5266455" cy="383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Proto DataStore</a:t>
            </a:r>
            <a:endParaRPr/>
          </a:p>
        </p:txBody>
      </p:sp>
      <p:pic>
        <p:nvPicPr>
          <p:cNvPr id="494" name="Google Shape;4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575" y="0"/>
            <a:ext cx="3406425" cy="22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3"/>
          <p:cNvSpPr txBox="1"/>
          <p:nvPr>
            <p:ph idx="1" type="body"/>
          </p:nvPr>
        </p:nvSpPr>
        <p:spPr>
          <a:xfrm>
            <a:off x="503635" y="1329929"/>
            <a:ext cx="8146200" cy="33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Описать объект в </a:t>
            </a:r>
            <a:r>
              <a:rPr i="1" lang="ru"/>
              <a:t>app/src/main/proto/</a:t>
            </a:r>
            <a:r>
              <a:rPr lang="ru"/>
              <a:t> в формате ProtoBuf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Класс сгенерируется после компиляции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Написать сериализатор и extension к Context</a:t>
            </a:r>
            <a:endParaRPr/>
          </a:p>
        </p:txBody>
      </p:sp>
      <p:pic>
        <p:nvPicPr>
          <p:cNvPr id="496" name="Google Shape;496;p63"/>
          <p:cNvPicPr preferRelativeResize="0"/>
          <p:nvPr/>
        </p:nvPicPr>
        <p:blipFill rotWithShape="1">
          <a:blip r:embed="rId4">
            <a:alphaModFix/>
          </a:blip>
          <a:srcRect b="1512" l="0" r="0" t="1503"/>
          <a:stretch/>
        </p:blipFill>
        <p:spPr>
          <a:xfrm>
            <a:off x="4611818" y="1473375"/>
            <a:ext cx="4532181" cy="36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3990" l="7936" r="9900" t="11248"/>
          <a:stretch/>
        </p:blipFill>
        <p:spPr>
          <a:xfrm>
            <a:off x="1206062" y="1329928"/>
            <a:ext cx="2367300" cy="2367300"/>
          </a:xfrm>
          <a:prstGeom prst="ellipse">
            <a:avLst/>
          </a:prstGeom>
        </p:spPr>
      </p:pic>
      <p:sp>
        <p:nvSpPr>
          <p:cNvPr id="370" name="Google Shape;370;p46"/>
          <p:cNvSpPr txBox="1"/>
          <p:nvPr>
            <p:ph type="title"/>
          </p:nvPr>
        </p:nvSpPr>
        <p:spPr>
          <a:xfrm>
            <a:off x="4005263" y="1650891"/>
            <a:ext cx="3669000" cy="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Андрей Владиславов</a:t>
            </a:r>
            <a:endParaRPr/>
          </a:p>
        </p:txBody>
      </p:sp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4003199" y="2580873"/>
            <a:ext cx="3670800" cy="8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Android разработчик @ ВКонтакте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Последние 2,5 года разрабатываю продукт для авторов Клипов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Закончил Бауманку, кафедру ИУ9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4"/>
          <p:cNvSpPr txBox="1"/>
          <p:nvPr>
            <p:ph idx="1" type="body"/>
          </p:nvPr>
        </p:nvSpPr>
        <p:spPr>
          <a:xfrm>
            <a:off x="503635" y="1329929"/>
            <a:ext cx="8146200" cy="33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4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Proto DataStore</a:t>
            </a:r>
            <a:endParaRPr/>
          </a:p>
        </p:txBody>
      </p:sp>
      <p:pic>
        <p:nvPicPr>
          <p:cNvPr id="503" name="Google Shape;5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1" y="1329925"/>
            <a:ext cx="6021874" cy="34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нимок экрана 2022-11-11 в 16.14.58.png" id="508" name="Google Shape;50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312" y="189738"/>
            <a:ext cx="7343376" cy="47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 txBox="1"/>
          <p:nvPr>
            <p:ph type="title"/>
          </p:nvPr>
        </p:nvSpPr>
        <p:spPr>
          <a:xfrm>
            <a:off x="452379" y="839975"/>
            <a:ext cx="3465900" cy="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SQLite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Hello SQLite</a:t>
            </a:r>
            <a:endParaRPr/>
          </a:p>
        </p:txBody>
      </p:sp>
      <p:sp>
        <p:nvSpPr>
          <p:cNvPr id="520" name="Google Shape;520;p67"/>
          <p:cNvSpPr txBox="1"/>
          <p:nvPr>
            <p:ph idx="1" type="body"/>
          </p:nvPr>
        </p:nvSpPr>
        <p:spPr>
          <a:xfrm>
            <a:off x="381000" y="997450"/>
            <a:ext cx="3978300" cy="3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В Android из коробки есть одна база данных - это SQLIte.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Она имеет ряд ограничений, и ее версия зависит в основном от версии Android. В результате чего, официальная документация по возможностям DB может применяться не ко всем Android.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Но если не требуется сложных операций, то может быть достаточным использование базовых функций.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Традиционно считается, что DB быстрее отрабатывает при записи и поиске данных (время выполнения операции слабо зависит от количества данных за счет индексирования).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Для работы с SQLite традиционно используется SQLiteOpenHelper, а данные представляются в виде Cursor.</a:t>
            </a:r>
            <a:endParaRPr/>
          </a:p>
        </p:txBody>
      </p:sp>
      <p:sp>
        <p:nvSpPr>
          <p:cNvPr id="521" name="Google Shape;521;p67"/>
          <p:cNvSpPr txBox="1"/>
          <p:nvPr>
            <p:ph idx="2" type="body"/>
          </p:nvPr>
        </p:nvSpPr>
        <p:spPr>
          <a:xfrm>
            <a:off x="4671619" y="998668"/>
            <a:ext cx="39783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От разработчика будет требоваться знание SQL,  и внутренних объектов Android, которые помогают работать с SQLite.</a:t>
            </a:r>
            <a:endParaRPr/>
          </a:p>
        </p:txBody>
      </p:sp>
      <p:pic>
        <p:nvPicPr>
          <p:cNvPr id="522" name="Google Shape;5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700" y="1874993"/>
            <a:ext cx="4453432" cy="311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8"/>
          <p:cNvSpPr txBox="1"/>
          <p:nvPr>
            <p:ph type="title"/>
          </p:nvPr>
        </p:nvSpPr>
        <p:spPr>
          <a:xfrm>
            <a:off x="1499563" y="2228964"/>
            <a:ext cx="6144900" cy="69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Делаем проще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9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ORM (object-relational mapping)</a:t>
            </a:r>
            <a:endParaRPr/>
          </a:p>
        </p:txBody>
      </p:sp>
      <p:sp>
        <p:nvSpPr>
          <p:cNvPr id="534" name="Google Shape;534;p69"/>
          <p:cNvSpPr txBox="1"/>
          <p:nvPr>
            <p:ph idx="1" type="body"/>
          </p:nvPr>
        </p:nvSpPr>
        <p:spPr>
          <a:xfrm>
            <a:off x="381000" y="997446"/>
            <a:ext cx="29838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Объектно-реляционное сопоставление :)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Простыми словами – за счет высокоуровневого описания объектов, таблиц и связей, фреймворк за вас будет сам понимать, какие требуется делать запросы для получения/сохранения данных.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Примеры фреймворков: ORMLite, GreenDAO, OjectBox</a:t>
            </a:r>
            <a:endParaRPr/>
          </a:p>
        </p:txBody>
      </p:sp>
      <p:pic>
        <p:nvPicPr>
          <p:cNvPr id="535" name="Google Shape;53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7" y="1140713"/>
            <a:ext cx="721519" cy="323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376" y="751734"/>
            <a:ext cx="3545673" cy="393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0"/>
          <p:cNvSpPr txBox="1"/>
          <p:nvPr>
            <p:ph type="title"/>
          </p:nvPr>
        </p:nvSpPr>
        <p:spPr>
          <a:xfrm>
            <a:off x="507997" y="519113"/>
            <a:ext cx="3978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Room</a:t>
            </a:r>
            <a:endParaRPr/>
          </a:p>
        </p:txBody>
      </p:sp>
      <p:sp>
        <p:nvSpPr>
          <p:cNvPr id="543" name="Google Shape;543;p70"/>
          <p:cNvSpPr txBox="1"/>
          <p:nvPr>
            <p:ph idx="1" type="body"/>
          </p:nvPr>
        </p:nvSpPr>
        <p:spPr>
          <a:xfrm>
            <a:off x="533400" y="997446"/>
            <a:ext cx="29838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Фреймворк от Google, который пишет запросы для SQLite за вас.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В 100% случаях за вас скрипт фреймворк не напишет, поэтому знания SQL желательны. Но для простых структур - достаточно знание работы самого фреймворка.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Работа фреймворка основывается на большом количестве аннотаций, при помощи которых описываются сущности и интерфейсы.</a:t>
            </a:r>
            <a:endParaRPr/>
          </a:p>
        </p:txBody>
      </p:sp>
      <p:pic>
        <p:nvPicPr>
          <p:cNvPr id="544" name="Google Shape;5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964" y="152400"/>
            <a:ext cx="4980810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Фреймворк</a:t>
            </a:r>
            <a:r>
              <a:rPr lang="ru"/>
              <a:t> для работы с базами данных, разработанная командой Square, которая позволяет генерировать типобезопасный Kotlin-код на основе SQL-запросов.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 отличии от Room, структура таблиц описывается в SQL-like формате и по описанию уже генерируются Kotlin классы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Инструмент получил популярность в том числе из-за поддержки KMP, но сейчас Room уже догнал SQLDelight в этом плане</a:t>
            </a:r>
            <a:endParaRPr/>
          </a:p>
        </p:txBody>
      </p:sp>
      <p:sp>
        <p:nvSpPr>
          <p:cNvPr id="550" name="Google Shape;550;p71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1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SQLDelight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SQLDelight</a:t>
            </a:r>
            <a:endParaRPr/>
          </a:p>
        </p:txBody>
      </p:sp>
      <p:pic>
        <p:nvPicPr>
          <p:cNvPr id="557" name="Google Shape;5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1400"/>
            <a:ext cx="3550751" cy="28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2"/>
          <p:cNvSpPr txBox="1"/>
          <p:nvPr/>
        </p:nvSpPr>
        <p:spPr>
          <a:xfrm>
            <a:off x="494125" y="960650"/>
            <a:ext cx="34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(1) </a:t>
            </a:r>
            <a:r>
              <a:rPr lang="ru" sz="1200">
                <a:solidFill>
                  <a:schemeClr val="dk1"/>
                </a:solidFill>
              </a:rPr>
              <a:t>MyDatabase.sq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59" name="Google Shape;55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038" y="1002425"/>
            <a:ext cx="2677074" cy="13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226" y="2282424"/>
            <a:ext cx="4445764" cy="2444602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2"/>
          <p:cNvSpPr txBox="1"/>
          <p:nvPr/>
        </p:nvSpPr>
        <p:spPr>
          <a:xfrm>
            <a:off x="3672575" y="851400"/>
            <a:ext cx="29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(2) build.gradle.kts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62" name="Google Shape;562;p72"/>
          <p:cNvSpPr txBox="1"/>
          <p:nvPr/>
        </p:nvSpPr>
        <p:spPr>
          <a:xfrm>
            <a:off x="5001350" y="2282425"/>
            <a:ext cx="29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(3) Application code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Hello NoSql</a:t>
            </a:r>
            <a:endParaRPr/>
          </a:p>
        </p:txBody>
      </p:sp>
      <p:sp>
        <p:nvSpPr>
          <p:cNvPr id="569" name="Google Shape;569;p73"/>
          <p:cNvSpPr txBox="1"/>
          <p:nvPr>
            <p:ph idx="1" type="body"/>
          </p:nvPr>
        </p:nvSpPr>
        <p:spPr>
          <a:xfrm>
            <a:off x="507994" y="1329934"/>
            <a:ext cx="39783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Не реляционная структура:)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Для не супер сложных зависимостей - одно из лучших решений. Гибкая структура, минимальные описания структур. Для Android такие фреймворки вообще выглядят как key-value хранилища.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Вне Android тоже достаточно популярный подход. Как пример - MongoDB.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Примеры фреймворков: realm, OrmLite, PaperDB, Hawk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Firebase Database также является NoSQL базой</a:t>
            </a:r>
            <a:endParaRPr/>
          </a:p>
        </p:txBody>
      </p:sp>
      <p:pic>
        <p:nvPicPr>
          <p:cNvPr id="570" name="Google Shape;57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526" y="1116488"/>
            <a:ext cx="4218558" cy="391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950" y="3021125"/>
            <a:ext cx="4715849" cy="21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3300" y="1562400"/>
            <a:ext cx="4399800" cy="2397600"/>
          </a:xfrm>
          <a:prstGeom prst="rect">
            <a:avLst/>
          </a:prstGeom>
        </p:spPr>
      </p:pic>
      <p:sp>
        <p:nvSpPr>
          <p:cNvPr id="377" name="Google Shape;377;p47"/>
          <p:cNvSpPr txBox="1"/>
          <p:nvPr>
            <p:ph type="title"/>
          </p:nvPr>
        </p:nvSpPr>
        <p:spPr>
          <a:xfrm>
            <a:off x="508000" y="519113"/>
            <a:ext cx="8151300" cy="5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забудьте отметиться</a:t>
            </a:r>
            <a:endParaRPr/>
          </a:p>
        </p:txBody>
      </p:sp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503636" y="1329929"/>
            <a:ext cx="3487200" cy="31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452379" y="839975"/>
            <a:ext cx="3465900" cy="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FileStorage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5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External Storage</a:t>
            </a:r>
            <a:endParaRPr/>
          </a:p>
        </p:txBody>
      </p:sp>
      <p:sp>
        <p:nvSpPr>
          <p:cNvPr id="583" name="Google Shape;583;p75"/>
          <p:cNvSpPr txBox="1"/>
          <p:nvPr>
            <p:ph idx="1" type="body"/>
          </p:nvPr>
        </p:nvSpPr>
        <p:spPr>
          <a:xfrm>
            <a:off x="507994" y="1329939"/>
            <a:ext cx="3978300" cy="3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Для начала…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Необходимо проверить состояние внешнего хранилища: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Environment.getExternalStorageState()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Возможные состояния: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Environment.MEDIA_MOUNTED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Environment.MEDIA_MOUNTED_READ_ONLY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Внешнее хранилище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Начиная с Android API 30 надо уже проверять разрешение, для получения свободного доступа: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Environment.isExternalStorageManager()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Или использовать общие хранилища: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84" name="Google Shape;5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219" y="360834"/>
            <a:ext cx="3593098" cy="187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219" y="2232355"/>
            <a:ext cx="4258253" cy="260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Далее уже смотреть на Storage Access Framework</a:t>
            </a:r>
            <a:endParaRPr/>
          </a:p>
        </p:txBody>
      </p:sp>
      <p:pic>
        <p:nvPicPr>
          <p:cNvPr id="592" name="Google Shape;592;p76"/>
          <p:cNvPicPr preferRelativeResize="0"/>
          <p:nvPr/>
        </p:nvPicPr>
        <p:blipFill rotWithShape="1">
          <a:blip r:embed="rId3">
            <a:alphaModFix/>
          </a:blip>
          <a:srcRect b="0" l="0" r="0" t="21476"/>
          <a:stretch/>
        </p:blipFill>
        <p:spPr>
          <a:xfrm>
            <a:off x="330881" y="1118794"/>
            <a:ext cx="8496077" cy="375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7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Внешнее хранилище, иногда не внешнее..</a:t>
            </a:r>
            <a:endParaRPr/>
          </a:p>
        </p:txBody>
      </p:sp>
      <p:pic>
        <p:nvPicPr>
          <p:cNvPr descr="Image" id="599" name="Google Shape;59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829" y="1183035"/>
            <a:ext cx="6286178" cy="372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8"/>
          <p:cNvSpPr txBox="1"/>
          <p:nvPr>
            <p:ph idx="1" type="body"/>
          </p:nvPr>
        </p:nvSpPr>
        <p:spPr>
          <a:xfrm>
            <a:off x="381000" y="997452"/>
            <a:ext cx="3581100" cy="3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Простыми словами - доступ к файлам имеет только ваше приложение. В общем случае - никто в эти файлы влезть не сможет.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Важные методы Context: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getFilesDir() - путь до приватной директории приложения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getDir(String name, int mode) - открывает/создает директорию в приватном хранилище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getCacheDir() - путь до директории для хранения кэшей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deleteFile(String name) - удаляет приватный файл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fileList() - список приватных файлов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78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Internal Storage</a:t>
            </a:r>
            <a:endParaRPr/>
          </a:p>
        </p:txBody>
      </p:sp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875" y="1944702"/>
            <a:ext cx="4313174" cy="12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9"/>
          <p:cNvSpPr txBox="1"/>
          <p:nvPr>
            <p:ph type="title"/>
          </p:nvPr>
        </p:nvSpPr>
        <p:spPr>
          <a:xfrm>
            <a:off x="452375" y="839975"/>
            <a:ext cx="5036400" cy="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AccountManager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5647982" y="743547"/>
            <a:ext cx="2483700" cy="5373000"/>
          </a:xfrm>
          <a:prstGeom prst="roundRect">
            <a:avLst>
              <a:gd fmla="val 12618" name="adj"/>
            </a:avLst>
          </a:prstGeom>
        </p:spPr>
      </p:pic>
      <p:sp>
        <p:nvSpPr>
          <p:cNvPr id="618" name="Google Shape;618;p80"/>
          <p:cNvSpPr txBox="1"/>
          <p:nvPr>
            <p:ph idx="1" type="body"/>
          </p:nvPr>
        </p:nvSpPr>
        <p:spPr>
          <a:xfrm>
            <a:off x="503636" y="1541978"/>
            <a:ext cx="4068300" cy="310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Переиспользование данных между приложениями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Тесная интеграция в системе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Сложно реализовывать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Но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Плохая документация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Работает очень нестабильно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Нельзя работать с ним на главном потоке (хотя Google говорит обратное)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 отследить удаление аккаунта юзером</a:t>
            </a:r>
            <a:endParaRPr/>
          </a:p>
        </p:txBody>
      </p:sp>
      <p:sp>
        <p:nvSpPr>
          <p:cNvPr id="619" name="Google Shape;619;p80"/>
          <p:cNvSpPr txBox="1"/>
          <p:nvPr>
            <p:ph type="title"/>
          </p:nvPr>
        </p:nvSpPr>
        <p:spPr>
          <a:xfrm>
            <a:off x="508001" y="519113"/>
            <a:ext cx="4068300" cy="8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AccountManager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1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ru"/>
              <a:t>Зарегистрировать пермишены для работы с аккаунтами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u"/>
              <a:t>Реализовать AbstractAccountAuthenticator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u"/>
              <a:t>Реализовать Service для предоставления аутентификатора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u"/>
              <a:t>Если необходима фоновое обновление данных - то еще реализовать и SyncAdapter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u"/>
              <a:t>И фиксить возникающие проблемы:)</a:t>
            </a:r>
            <a:endParaRPr/>
          </a:p>
        </p:txBody>
      </p:sp>
      <p:sp>
        <p:nvSpPr>
          <p:cNvPr id="625" name="Google Shape;625;p81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AccountManager. Использование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2"/>
          <p:cNvSpPr txBox="1"/>
          <p:nvPr>
            <p:ph type="title"/>
          </p:nvPr>
        </p:nvSpPr>
        <p:spPr>
          <a:xfrm>
            <a:off x="452379" y="839974"/>
            <a:ext cx="34659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Content Provider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3"/>
          <p:cNvSpPr txBox="1"/>
          <p:nvPr>
            <p:ph type="title"/>
          </p:nvPr>
        </p:nvSpPr>
        <p:spPr>
          <a:xfrm>
            <a:off x="1499563" y="1543164"/>
            <a:ext cx="6144900" cy="207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Один из основных компонентов Android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508001" y="519113"/>
            <a:ext cx="20115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384" name="Google Shape;384;p48"/>
          <p:cNvSpPr txBox="1"/>
          <p:nvPr>
            <p:ph idx="1" type="body"/>
          </p:nvPr>
        </p:nvSpPr>
        <p:spPr>
          <a:xfrm>
            <a:off x="3032522" y="519113"/>
            <a:ext cx="5617500" cy="41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Зачем?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savedInstanceState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SharedPreferences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DataStore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SQLite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ru"/>
              <a:t>+ 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File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AccountManager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ContentProvider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4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Старт приложения</a:t>
            </a:r>
            <a:endParaRPr/>
          </a:p>
        </p:txBody>
      </p:sp>
      <p:pic>
        <p:nvPicPr>
          <p:cNvPr id="642" name="Google Shape;64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285" y="1125263"/>
            <a:ext cx="6927425" cy="391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050" y="342047"/>
            <a:ext cx="6381900" cy="4459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6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ContentProvider</a:t>
            </a:r>
            <a:endParaRPr/>
          </a:p>
        </p:txBody>
      </p:sp>
      <p:sp>
        <p:nvSpPr>
          <p:cNvPr id="655" name="Google Shape;655;p86"/>
          <p:cNvSpPr txBox="1"/>
          <p:nvPr>
            <p:ph idx="1" type="body"/>
          </p:nvPr>
        </p:nvSpPr>
        <p:spPr>
          <a:xfrm>
            <a:off x="381000" y="997450"/>
            <a:ext cx="34119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Интерфейс для доступа к данным приложения. Как из своего приложения так и из другого.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Хранение данных остается на совести разработчика.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Инициализируется для одного процесса (?), но может данные передавать разным процессам, в виде Cursor.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Создается до Application.onCreate! И эту особенность можно использовать в разных целях.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Важно заполнить поля: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b="1" lang="ru"/>
              <a:t>name </a:t>
            </a:r>
            <a:r>
              <a:rPr lang="ru"/>
              <a:t>- сам класс с именем пакета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ru"/>
              <a:t>authorities </a:t>
            </a:r>
            <a:r>
              <a:rPr lang="ru"/>
              <a:t>- идентификатор для поиска провайдера. Должен быть уникальным.</a:t>
            </a:r>
            <a:endParaRPr/>
          </a:p>
        </p:txBody>
      </p:sp>
      <p:pic>
        <p:nvPicPr>
          <p:cNvPr id="656" name="Google Shape;6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950" y="138347"/>
            <a:ext cx="5087684" cy="408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7"/>
          <p:cNvSpPr txBox="1"/>
          <p:nvPr>
            <p:ph idx="1" type="body"/>
          </p:nvPr>
        </p:nvSpPr>
        <p:spPr>
          <a:xfrm>
            <a:off x="381000" y="997446"/>
            <a:ext cx="29838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ru"/>
              <a:t>Необходимо имплементировать:</a:t>
            </a:r>
            <a:endParaRPr/>
          </a:p>
          <a:p>
            <a:pPr indent="-247332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16666"/>
              <a:buChar char="-"/>
            </a:pPr>
            <a:r>
              <a:rPr b="1" lang="ru"/>
              <a:t>onCreate</a:t>
            </a:r>
            <a:r>
              <a:rPr lang="ru"/>
              <a:t>() - вызывается при инициализации</a:t>
            </a:r>
            <a:endParaRPr/>
          </a:p>
          <a:p>
            <a:pPr indent="-247332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16666"/>
              <a:buChar char="-"/>
            </a:pPr>
            <a:r>
              <a:rPr b="1" lang="ru"/>
              <a:t>query</a:t>
            </a:r>
            <a:r>
              <a:rPr lang="ru"/>
              <a:t>(Uri, String, Bundle, CancellationSignal) - для возврата данных</a:t>
            </a:r>
            <a:endParaRPr/>
          </a:p>
          <a:p>
            <a:pPr indent="-247332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16666"/>
              <a:buChar char="-"/>
            </a:pPr>
            <a:r>
              <a:rPr b="1" lang="ru"/>
              <a:t>insert</a:t>
            </a:r>
            <a:r>
              <a:rPr lang="ru"/>
              <a:t>(Uri, ContentValues) - для записи данных</a:t>
            </a:r>
            <a:endParaRPr/>
          </a:p>
          <a:p>
            <a:pPr indent="-247332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16666"/>
              <a:buChar char="-"/>
            </a:pPr>
            <a:r>
              <a:rPr b="1" lang="ru"/>
              <a:t>update</a:t>
            </a:r>
            <a:r>
              <a:rPr lang="ru"/>
              <a:t>(Uri, ContentValues, Bundle) - для обновления данных</a:t>
            </a:r>
            <a:endParaRPr/>
          </a:p>
          <a:p>
            <a:pPr indent="-247332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16666"/>
              <a:buChar char="-"/>
            </a:pPr>
            <a:r>
              <a:rPr b="1" lang="ru"/>
              <a:t>delete</a:t>
            </a:r>
            <a:r>
              <a:rPr lang="ru"/>
              <a:t>(Uri, Bundle) - для удаления данных</a:t>
            </a:r>
            <a:endParaRPr/>
          </a:p>
          <a:p>
            <a:pPr indent="-247332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16666"/>
              <a:buChar char="-"/>
            </a:pPr>
            <a:r>
              <a:rPr b="1" lang="ru"/>
              <a:t>getType</a:t>
            </a:r>
            <a:r>
              <a:rPr lang="ru"/>
              <a:t>(Uri) - для определения MIME-типа данных</a:t>
            </a:r>
            <a:endParaRPr/>
          </a:p>
        </p:txBody>
      </p:sp>
      <p:sp>
        <p:nvSpPr>
          <p:cNvPr id="663" name="Google Shape;663;p87"/>
          <p:cNvSpPr txBox="1"/>
          <p:nvPr>
            <p:ph idx="2" type="body"/>
          </p:nvPr>
        </p:nvSpPr>
        <p:spPr>
          <a:xfrm>
            <a:off x="3503714" y="997447"/>
            <a:ext cx="29838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Взаимодействие идет через Context.contentResolver.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Основные методы:)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b="1" lang="ru"/>
              <a:t>query </a:t>
            </a:r>
            <a:r>
              <a:rPr lang="ru"/>
              <a:t>- для получения данных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ru"/>
              <a:t>insert </a:t>
            </a:r>
            <a:r>
              <a:rPr lang="ru"/>
              <a:t>- для вставки данных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ru"/>
              <a:t>update </a:t>
            </a:r>
            <a:r>
              <a:rPr lang="ru"/>
              <a:t>- для обновления данных 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ru"/>
              <a:t>delete </a:t>
            </a:r>
            <a:r>
              <a:rPr lang="ru"/>
              <a:t>- для удаления данных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Методы имеют вариативные параметры, которые управляют данными, сортировкам.</a:t>
            </a:r>
            <a:endParaRPr/>
          </a:p>
        </p:txBody>
      </p:sp>
      <p:sp>
        <p:nvSpPr>
          <p:cNvPr id="664" name="Google Shape;664;p87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Имплементация… ох….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8"/>
          <p:cNvSpPr txBox="1"/>
          <p:nvPr>
            <p:ph idx="1" type="body"/>
          </p:nvPr>
        </p:nvSpPr>
        <p:spPr>
          <a:xfrm>
            <a:off x="381000" y="997446"/>
            <a:ext cx="29838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Запускается до старта приложения!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Эта особенность используется фреймворками для ранней инициализации: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Фреймоврк для ловли крэшей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Инициализация некоторых систем аналитик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Инициализация компонентов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Обратить внимание на фреймворки: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Firebase Crashlytics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androidx App Startup</a:t>
            </a:r>
            <a:endParaRPr/>
          </a:p>
        </p:txBody>
      </p:sp>
      <p:sp>
        <p:nvSpPr>
          <p:cNvPr id="671" name="Google Shape;671;p88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Еще раз вспомним про особенности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6051" y="1563469"/>
            <a:ext cx="3833795" cy="215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9"/>
          <p:cNvSpPr txBox="1"/>
          <p:nvPr>
            <p:ph idx="1" type="body"/>
          </p:nvPr>
        </p:nvSpPr>
        <p:spPr>
          <a:xfrm>
            <a:off x="507994" y="1329932"/>
            <a:ext cx="39783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Предоставление системе контента в виде Слайсов.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Данный компонент скорее стоит воспринимать как пример развития ContentProvider. К сожалению, после анонса, Слайсы не были сильно востребованы, и сейчас в системе увидеть их не так просто.</a:t>
            </a:r>
            <a:endParaRPr/>
          </a:p>
        </p:txBody>
      </p:sp>
      <p:sp>
        <p:nvSpPr>
          <p:cNvPr id="679" name="Google Shape;679;p89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Еще интересное использование - SliceProvider</a:t>
            </a:r>
            <a:endParaRPr/>
          </a:p>
        </p:txBody>
      </p:sp>
      <p:pic>
        <p:nvPicPr>
          <p:cNvPr id="680" name="Google Shape;68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3482" y="1700166"/>
            <a:ext cx="4429175" cy="258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565325"/>
            <a:ext cx="3453900" cy="244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/>
          <p:nvPr>
            <p:ph type="title"/>
          </p:nvPr>
        </p:nvSpPr>
        <p:spPr>
          <a:xfrm>
            <a:off x="465535" y="437488"/>
            <a:ext cx="4106400" cy="13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4008765" y="462915"/>
            <a:ext cx="1863000" cy="5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55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Кэширование</a:t>
            </a:r>
            <a:endParaRPr/>
          </a:p>
        </p:txBody>
      </p:sp>
      <p:sp>
        <p:nvSpPr>
          <p:cNvPr id="390" name="Google Shape;390;p49"/>
          <p:cNvSpPr txBox="1"/>
          <p:nvPr>
            <p:ph idx="2" type="body"/>
          </p:nvPr>
        </p:nvSpPr>
        <p:spPr>
          <a:xfrm>
            <a:off x="4008765" y="1089577"/>
            <a:ext cx="18630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Сохранение данных во избежание повторных запросов</a:t>
            </a:r>
            <a:endParaRPr/>
          </a:p>
        </p:txBody>
      </p:sp>
      <p:sp>
        <p:nvSpPr>
          <p:cNvPr id="391" name="Google Shape;391;p49"/>
          <p:cNvSpPr txBox="1"/>
          <p:nvPr>
            <p:ph idx="3" type="body"/>
          </p:nvPr>
        </p:nvSpPr>
        <p:spPr>
          <a:xfrm>
            <a:off x="6281824" y="462915"/>
            <a:ext cx="1863000" cy="5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47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Хранение данных</a:t>
            </a:r>
            <a:endParaRPr/>
          </a:p>
        </p:txBody>
      </p:sp>
      <p:sp>
        <p:nvSpPr>
          <p:cNvPr id="392" name="Google Shape;392;p49"/>
          <p:cNvSpPr txBox="1"/>
          <p:nvPr>
            <p:ph idx="4" type="body"/>
          </p:nvPr>
        </p:nvSpPr>
        <p:spPr>
          <a:xfrm>
            <a:off x="6281824" y="1089577"/>
            <a:ext cx="18630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Сохранение пользовательских данных для переносам между сессиями</a:t>
            </a:r>
            <a:endParaRPr/>
          </a:p>
        </p:txBody>
      </p:sp>
      <p:sp>
        <p:nvSpPr>
          <p:cNvPr id="393" name="Google Shape;393;p49"/>
          <p:cNvSpPr txBox="1"/>
          <p:nvPr>
            <p:ph idx="5" type="body"/>
          </p:nvPr>
        </p:nvSpPr>
        <p:spPr>
          <a:xfrm>
            <a:off x="4008765" y="1719992"/>
            <a:ext cx="1863000" cy="5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47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Хранение конфигураций</a:t>
            </a:r>
            <a:endParaRPr/>
          </a:p>
        </p:txBody>
      </p:sp>
      <p:sp>
        <p:nvSpPr>
          <p:cNvPr id="394" name="Google Shape;394;p49"/>
          <p:cNvSpPr txBox="1"/>
          <p:nvPr>
            <p:ph idx="6" type="body"/>
          </p:nvPr>
        </p:nvSpPr>
        <p:spPr>
          <a:xfrm>
            <a:off x="4008765" y="2346653"/>
            <a:ext cx="18630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Сохранение пользовательских настроек (например, тема)</a:t>
            </a:r>
            <a:endParaRPr/>
          </a:p>
        </p:txBody>
      </p:sp>
      <p:sp>
        <p:nvSpPr>
          <p:cNvPr id="395" name="Google Shape;395;p49"/>
          <p:cNvSpPr txBox="1"/>
          <p:nvPr>
            <p:ph idx="7" type="body"/>
          </p:nvPr>
        </p:nvSpPr>
        <p:spPr>
          <a:xfrm>
            <a:off x="6281824" y="1719992"/>
            <a:ext cx="1863000" cy="5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23"/>
              <a:buNone/>
            </a:pPr>
            <a:r>
              <a:rPr lang="ru" sz="1647"/>
              <a:t>Пользовательский контент</a:t>
            </a:r>
            <a:endParaRPr sz="1647"/>
          </a:p>
        </p:txBody>
      </p:sp>
      <p:sp>
        <p:nvSpPr>
          <p:cNvPr id="396" name="Google Shape;396;p49"/>
          <p:cNvSpPr txBox="1"/>
          <p:nvPr>
            <p:ph idx="8" type="body"/>
          </p:nvPr>
        </p:nvSpPr>
        <p:spPr>
          <a:xfrm>
            <a:off x="6281824" y="2346654"/>
            <a:ext cx="18630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Черновики, рисунки</a:t>
            </a:r>
            <a:endParaRPr/>
          </a:p>
        </p:txBody>
      </p:sp>
      <p:sp>
        <p:nvSpPr>
          <p:cNvPr id="397" name="Google Shape;397;p49"/>
          <p:cNvSpPr txBox="1"/>
          <p:nvPr>
            <p:ph idx="9" type="body"/>
          </p:nvPr>
        </p:nvSpPr>
        <p:spPr>
          <a:xfrm>
            <a:off x="4008765" y="2978617"/>
            <a:ext cx="1863000" cy="5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23"/>
              <a:buNone/>
            </a:pPr>
            <a:r>
              <a:rPr lang="ru" sz="1647"/>
              <a:t>Авторизационные данные</a:t>
            </a:r>
            <a:endParaRPr sz="1647"/>
          </a:p>
        </p:txBody>
      </p:sp>
      <p:sp>
        <p:nvSpPr>
          <p:cNvPr id="398" name="Google Shape;398;p49"/>
          <p:cNvSpPr txBox="1"/>
          <p:nvPr>
            <p:ph idx="13" type="body"/>
          </p:nvPr>
        </p:nvSpPr>
        <p:spPr>
          <a:xfrm>
            <a:off x="4008765" y="3605279"/>
            <a:ext cx="18630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Токены</a:t>
            </a:r>
            <a:endParaRPr/>
          </a:p>
        </p:txBody>
      </p:sp>
      <p:sp>
        <p:nvSpPr>
          <p:cNvPr id="399" name="Google Shape;399;p49"/>
          <p:cNvSpPr txBox="1"/>
          <p:nvPr>
            <p:ph idx="14" type="body"/>
          </p:nvPr>
        </p:nvSpPr>
        <p:spPr>
          <a:xfrm>
            <a:off x="6281824" y="2978617"/>
            <a:ext cx="1863000" cy="5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55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Что-то ещё?</a:t>
            </a:r>
            <a:endParaRPr/>
          </a:p>
        </p:txBody>
      </p:sp>
      <p:sp>
        <p:nvSpPr>
          <p:cNvPr id="400" name="Google Shape;400;p49"/>
          <p:cNvSpPr txBox="1"/>
          <p:nvPr>
            <p:ph idx="15" type="body"/>
          </p:nvPr>
        </p:nvSpPr>
        <p:spPr>
          <a:xfrm>
            <a:off x="6281824" y="3605279"/>
            <a:ext cx="18630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9"/>
          <p:cNvSpPr txBox="1"/>
          <p:nvPr>
            <p:ph idx="16" type="body"/>
          </p:nvPr>
        </p:nvSpPr>
        <p:spPr>
          <a:xfrm>
            <a:off x="503635" y="1872151"/>
            <a:ext cx="25380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9"/>
          <p:cNvSpPr txBox="1"/>
          <p:nvPr>
            <p:ph type="title"/>
          </p:nvPr>
        </p:nvSpPr>
        <p:spPr>
          <a:xfrm>
            <a:off x="508001" y="519113"/>
            <a:ext cx="2524500" cy="12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9" l="0" r="0" t="89"/>
          <a:stretch/>
        </p:blipFill>
        <p:spPr>
          <a:xfrm>
            <a:off x="5647982" y="743547"/>
            <a:ext cx="2483700" cy="5373000"/>
          </a:xfrm>
          <a:prstGeom prst="roundRect">
            <a:avLst>
              <a:gd fmla="val 11114" name="adj"/>
            </a:avLst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08" name="Google Shape;408;p50"/>
          <p:cNvSpPr txBox="1"/>
          <p:nvPr>
            <p:ph idx="1" type="body"/>
          </p:nvPr>
        </p:nvSpPr>
        <p:spPr>
          <a:xfrm>
            <a:off x="503636" y="1541978"/>
            <a:ext cx="4068300" cy="310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Пользователь может очистить кэш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Пользователь может очистить данные приложения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Безопасность данных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Рост количества данных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Обеспечения доступа к данным</a:t>
            </a:r>
            <a:endParaRPr/>
          </a:p>
        </p:txBody>
      </p:sp>
      <p:sp>
        <p:nvSpPr>
          <p:cNvPr id="409" name="Google Shape;409;p50"/>
          <p:cNvSpPr txBox="1"/>
          <p:nvPr>
            <p:ph type="title"/>
          </p:nvPr>
        </p:nvSpPr>
        <p:spPr>
          <a:xfrm>
            <a:off x="508001" y="519113"/>
            <a:ext cx="4068300" cy="8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есть нюансы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452375" y="839975"/>
            <a:ext cx="5826900" cy="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savedInstanceState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случай, если забыли</a:t>
            </a:r>
            <a:endParaRPr/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1002425"/>
            <a:ext cx="4744600" cy="260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600" y="996500"/>
            <a:ext cx="3871825" cy="215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title"/>
          </p:nvPr>
        </p:nvSpPr>
        <p:spPr>
          <a:xfrm>
            <a:off x="381000" y="389334"/>
            <a:ext cx="61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/>
              <a:t>Saved Instance State</a:t>
            </a:r>
            <a:endParaRPr/>
          </a:p>
        </p:txBody>
      </p:sp>
      <p:sp>
        <p:nvSpPr>
          <p:cNvPr id="428" name="Google Shape;428;p53"/>
          <p:cNvSpPr txBox="1"/>
          <p:nvPr>
            <p:ph idx="1" type="body"/>
          </p:nvPr>
        </p:nvSpPr>
        <p:spPr>
          <a:xfrm>
            <a:off x="381000" y="1084025"/>
            <a:ext cx="3908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Эти данные обычно используется для хранения состояния UI вашего экрана.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Но в этот “стэйт”, так же можно вкладывать и дополнительные параметры экрана (например, идентификаторы, или данные с которыми был открыт экран, или данные, которые экран приобрел для работы).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Несмотря на то, что в документации данные хранятся “в памяти”, при убивании вашего приложения в фоне, эти данные сохраняются в персистетнтом хранилище, в результате чего, хранящиеся внутри данные должны быть сериализуемы.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ru"/>
              <a:t>Доступ к нему вам предоставляет Activity и Fragment.</a:t>
            </a:r>
            <a:endParaRPr/>
          </a:p>
        </p:txBody>
      </p:sp>
      <p:pic>
        <p:nvPicPr>
          <p:cNvPr id="429" name="Google Shape;42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7" y="1084088"/>
            <a:ext cx="4429175" cy="369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 DARK">
      <a:dk1>
        <a:srgbClr val="FEFFFF"/>
      </a:dk1>
      <a:lt1>
        <a:srgbClr val="000000"/>
      </a:lt1>
      <a:dk2>
        <a:srgbClr val="FEFFFF"/>
      </a:dk2>
      <a:lt2>
        <a:srgbClr val="000000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